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68" r:id="rId4"/>
    <p:sldId id="270" r:id="rId5"/>
    <p:sldId id="273" r:id="rId6"/>
    <p:sldId id="274" r:id="rId7"/>
    <p:sldId id="271" r:id="rId8"/>
    <p:sldId id="267" r:id="rId9"/>
    <p:sldId id="269" r:id="rId10"/>
    <p:sldId id="259" r:id="rId11"/>
    <p:sldId id="257" r:id="rId12"/>
    <p:sldId id="258" r:id="rId13"/>
    <p:sldId id="266" r:id="rId14"/>
    <p:sldId id="261" r:id="rId15"/>
    <p:sldId id="262" r:id="rId16"/>
    <p:sldId id="263" r:id="rId17"/>
    <p:sldId id="265" r:id="rId18"/>
    <p:sldId id="264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CE8D9-4D04-6347-8343-475750B4F9F7}" type="datetimeFigureOut">
              <a:rPr lang="en-US" smtClean="0"/>
              <a:t>11/1/13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D0C19-873C-D84D-8CAC-8AA05DED03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D0C19-873C-D84D-8CAC-8AA05DED037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6899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360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268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154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89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79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094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052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862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727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625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FC529-DD22-1A4C-8469-C4018C81402D}" type="datetimeFigureOut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91CE-D842-9F41-97BB-6F899E9EA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129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7413"/>
            <a:ext cx="9144000" cy="1673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http://ronanshonorsushistoryii.mrsronansclasses.com/Mrs._Ronans_Honors_U.S._History_II/Honors_U.S._History_II_Units/Entries/2013/1/23_Unit_Six__Imperialism.html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64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Key Point #1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87513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i="1" dirty="0" smtClean="0"/>
              <a:t>The United States has an obligation to uplift those people who are not blessed with America’s many liberties and privileges</a:t>
            </a:r>
            <a:r>
              <a:rPr lang="en-US" i="1" dirty="0" smtClean="0"/>
              <a:t>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52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You are undertaking to to annex and make a component part of this government islands </a:t>
            </a:r>
            <a:r>
              <a:rPr lang="en-US" sz="4800" dirty="0" err="1" smtClean="0"/>
              <a:t>inhabitated</a:t>
            </a:r>
            <a:r>
              <a:rPr lang="en-US" sz="4800" dirty="0" smtClean="0"/>
              <a:t> by ten millions of the colored race, one half or more of whom are barbarians”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3635375" y="4667250"/>
            <a:ext cx="51593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Senator Ben Tillman, South Carolina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48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You are undertaking to to annex and make a component </a:t>
            </a:r>
            <a:r>
              <a:rPr lang="en-US" sz="5400" dirty="0" smtClean="0"/>
              <a:t>part of this government islands </a:t>
            </a:r>
            <a:r>
              <a:rPr lang="en-US" sz="5400" dirty="0" err="1" smtClean="0"/>
              <a:t>inhabitated</a:t>
            </a:r>
            <a:r>
              <a:rPr lang="en-US" sz="5400" dirty="0" smtClean="0"/>
              <a:t> by </a:t>
            </a:r>
            <a:r>
              <a:rPr lang="en-US" sz="5400" b="1" dirty="0" smtClean="0">
                <a:solidFill>
                  <a:srgbClr val="FF0000"/>
                </a:solidFill>
              </a:rPr>
              <a:t>ten millions of the colored race, </a:t>
            </a:r>
            <a:r>
              <a:rPr lang="en-US" sz="4800" b="1" dirty="0" smtClean="0">
                <a:solidFill>
                  <a:srgbClr val="FF0000"/>
                </a:solidFill>
              </a:rPr>
              <a:t>one half or more of whom are barbarians”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375" y="4953000"/>
            <a:ext cx="51593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Senator Ben Tillman, South Carolina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821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14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Basketball POV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 Black"/>
                <a:cs typeface="Arial Black"/>
              </a:rPr>
              <a:t>You know POV better than you think you do.</a:t>
            </a:r>
            <a:endParaRPr lang="en-US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51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403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Statement:</a:t>
            </a:r>
            <a:r>
              <a:rPr lang="en-US" b="1" dirty="0" smtClean="0"/>
              <a:t> </a:t>
            </a:r>
            <a:r>
              <a:rPr lang="en-US" dirty="0" smtClean="0"/>
              <a:t>Daniel “</a:t>
            </a:r>
            <a:r>
              <a:rPr lang="en-US" dirty="0" err="1" smtClean="0"/>
              <a:t>Tha</a:t>
            </a:r>
            <a:r>
              <a:rPr lang="en-US" dirty="0" smtClean="0"/>
              <a:t> White boy” </a:t>
            </a:r>
            <a:r>
              <a:rPr lang="en-US" dirty="0" err="1" smtClean="0"/>
              <a:t>Jocz</a:t>
            </a:r>
            <a:r>
              <a:rPr lang="en-US" dirty="0" smtClean="0"/>
              <a:t> is </a:t>
            </a:r>
            <a:r>
              <a:rPr lang="en-US" dirty="0"/>
              <a:t>the best high school basketball player in the nation.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7574"/>
            <a:ext cx="8229600" cy="4409425"/>
          </a:xfrm>
        </p:spPr>
        <p:txBody>
          <a:bodyPr/>
          <a:lstStyle/>
          <a:p>
            <a:r>
              <a:rPr lang="en-US" b="1" dirty="0"/>
              <a:t>Source 1:</a:t>
            </a:r>
            <a:r>
              <a:rPr lang="en-US" b="1" dirty="0" smtClean="0"/>
              <a:t> </a:t>
            </a:r>
            <a:r>
              <a:rPr lang="en-US" dirty="0" smtClean="0"/>
              <a:t>Daniel's </a:t>
            </a:r>
            <a:r>
              <a:rPr lang="en-US" dirty="0"/>
              <a:t>girlfriend, quoted in</a:t>
            </a:r>
            <a:r>
              <a:rPr lang="en-US" dirty="0" smtClean="0"/>
              <a:t> Daniel's </a:t>
            </a:r>
            <a:r>
              <a:rPr lang="en-US" dirty="0"/>
              <a:t>school newspaper</a:t>
            </a:r>
          </a:p>
          <a:p>
            <a:r>
              <a:rPr lang="en-US" b="1" dirty="0"/>
              <a:t>Source 2: </a:t>
            </a:r>
            <a:r>
              <a:rPr lang="en-US" dirty="0"/>
              <a:t>Mr.</a:t>
            </a:r>
            <a:r>
              <a:rPr lang="en-US" dirty="0" smtClean="0"/>
              <a:t> David </a:t>
            </a:r>
            <a:r>
              <a:rPr lang="en-US" dirty="0" err="1" smtClean="0"/>
              <a:t>Jocz</a:t>
            </a:r>
            <a:r>
              <a:rPr lang="en-US" dirty="0" smtClean="0"/>
              <a:t>, Daniel's </a:t>
            </a:r>
            <a:r>
              <a:rPr lang="en-US" dirty="0"/>
              <a:t>father, private conversation with a work colleague</a:t>
            </a:r>
          </a:p>
          <a:p>
            <a:r>
              <a:rPr lang="en-US" b="1" dirty="0"/>
              <a:t>Source 3: </a:t>
            </a:r>
            <a:r>
              <a:rPr lang="en-US" dirty="0"/>
              <a:t>Coach Jack Spratt,</a:t>
            </a:r>
            <a:r>
              <a:rPr lang="en-US" dirty="0" smtClean="0"/>
              <a:t> Daniel's </a:t>
            </a:r>
            <a:r>
              <a:rPr lang="en-US" dirty="0"/>
              <a:t>basketball coach, letter of recommendation written on behalf of</a:t>
            </a:r>
            <a:r>
              <a:rPr lang="en-US" dirty="0" smtClean="0"/>
              <a:t> Daniel </a:t>
            </a:r>
            <a:r>
              <a:rPr lang="en-US" dirty="0"/>
              <a:t>to</a:t>
            </a:r>
            <a:r>
              <a:rPr lang="en-US" dirty="0" smtClean="0"/>
              <a:t> UCLA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046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17" y="703605"/>
            <a:ext cx="8903735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Statement:</a:t>
            </a:r>
            <a:r>
              <a:rPr lang="en-US" b="1" dirty="0" smtClean="0"/>
              <a:t> </a:t>
            </a:r>
            <a:r>
              <a:rPr lang="en-US" dirty="0" smtClean="0"/>
              <a:t>Daniel “</a:t>
            </a:r>
            <a:r>
              <a:rPr lang="en-US" dirty="0" err="1" smtClean="0"/>
              <a:t>Tha</a:t>
            </a:r>
            <a:r>
              <a:rPr lang="en-US" dirty="0" smtClean="0"/>
              <a:t> White Boy” </a:t>
            </a:r>
            <a:r>
              <a:rPr lang="en-US" dirty="0" err="1" smtClean="0"/>
              <a:t>Jocz</a:t>
            </a:r>
            <a:r>
              <a:rPr lang="en-US" dirty="0" smtClean="0"/>
              <a:t> is </a:t>
            </a:r>
            <a:r>
              <a:rPr lang="en-US" dirty="0"/>
              <a:t>the best high school basketball player in the nation.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7574"/>
            <a:ext cx="8229600" cy="44094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Source 4: </a:t>
            </a:r>
            <a:r>
              <a:rPr lang="en-US" dirty="0"/>
              <a:t>Associated Press Poll of 100 sports writers, published </a:t>
            </a:r>
            <a:r>
              <a:rPr lang="en-US" dirty="0" smtClean="0"/>
              <a:t>in </a:t>
            </a:r>
            <a:r>
              <a:rPr lang="en-US" i="1" dirty="0" smtClean="0"/>
              <a:t>ESPN: The Magazine</a:t>
            </a:r>
            <a:endParaRPr lang="en-US" dirty="0" smtClean="0"/>
          </a:p>
          <a:p>
            <a:r>
              <a:rPr lang="en-US" b="1" dirty="0" smtClean="0"/>
              <a:t>Source </a:t>
            </a:r>
            <a:r>
              <a:rPr lang="en-US" b="1" dirty="0"/>
              <a:t>5: </a:t>
            </a:r>
            <a:r>
              <a:rPr lang="en-US" dirty="0"/>
              <a:t>Mr. Phil Jackson, nine-time NBA championship coach, personal diary entry</a:t>
            </a:r>
          </a:p>
          <a:p>
            <a:r>
              <a:rPr lang="en-US" b="1" dirty="0"/>
              <a:t>Source 6: </a:t>
            </a:r>
            <a:r>
              <a:rPr lang="en-US" dirty="0"/>
              <a:t>President </a:t>
            </a:r>
            <a:r>
              <a:rPr lang="en-US" dirty="0" smtClean="0"/>
              <a:t>Barack Obama, </a:t>
            </a:r>
            <a:r>
              <a:rPr lang="en-US" dirty="0"/>
              <a:t>White House ceremony honoring</a:t>
            </a:r>
            <a:r>
              <a:rPr lang="en-US" dirty="0" smtClean="0"/>
              <a:t> Daniel's </a:t>
            </a:r>
            <a:r>
              <a:rPr lang="en-US" dirty="0"/>
              <a:t>high school team as</a:t>
            </a:r>
            <a:r>
              <a:rPr lang="en-US" dirty="0" smtClean="0"/>
              <a:t> California </a:t>
            </a:r>
            <a:r>
              <a:rPr lang="en-US" dirty="0"/>
              <a:t>State Champions</a:t>
            </a:r>
          </a:p>
          <a:p>
            <a:r>
              <a:rPr lang="en-US" b="1" dirty="0"/>
              <a:t>Source 7: </a:t>
            </a:r>
            <a:r>
              <a:rPr lang="en-US" dirty="0"/>
              <a:t>Nike spokesperson, press statement announcing</a:t>
            </a:r>
            <a:r>
              <a:rPr lang="en-US" dirty="0" smtClean="0"/>
              <a:t> Daniel's </a:t>
            </a:r>
            <a:r>
              <a:rPr lang="en-US" dirty="0"/>
              <a:t>$100 million endorsement </a:t>
            </a:r>
            <a:r>
              <a:rPr lang="en-US" dirty="0" smtClean="0"/>
              <a:t>deal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875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en-US" sz="4324" b="1" dirty="0" smtClean="0"/>
              <a:t>Source 1: </a:t>
            </a:r>
            <a:r>
              <a:rPr lang="en-US" sz="4324" dirty="0" smtClean="0"/>
              <a:t>Daniel's girlfriend, quoted in Daniel's school newspaper</a:t>
            </a:r>
          </a:p>
          <a:p>
            <a:r>
              <a:rPr lang="en-US" sz="4324" b="1" dirty="0" smtClean="0"/>
              <a:t>Source 2: </a:t>
            </a:r>
            <a:r>
              <a:rPr lang="en-US" sz="4324" dirty="0" smtClean="0"/>
              <a:t>Mr. David </a:t>
            </a:r>
            <a:r>
              <a:rPr lang="en-US" sz="4324" dirty="0" err="1" smtClean="0"/>
              <a:t>Jocz</a:t>
            </a:r>
            <a:r>
              <a:rPr lang="en-US" sz="4324" dirty="0" smtClean="0"/>
              <a:t>, Daniel's father, private conversation with a work colleague</a:t>
            </a:r>
          </a:p>
          <a:p>
            <a:r>
              <a:rPr lang="en-US" sz="4324" b="1" dirty="0" smtClean="0"/>
              <a:t>Source 3: </a:t>
            </a:r>
            <a:r>
              <a:rPr lang="en-US" sz="4324" dirty="0" smtClean="0"/>
              <a:t>Coach Jack Spratt, Daniel's basketball coach, letter of recommendation written on behalf of Daniel to UCLA</a:t>
            </a:r>
          </a:p>
          <a:p>
            <a:r>
              <a:rPr lang="en-US" sz="4324" b="1" dirty="0" smtClean="0"/>
              <a:t>Source 4: </a:t>
            </a:r>
            <a:r>
              <a:rPr lang="en-US" sz="4324" dirty="0" smtClean="0"/>
              <a:t>Associated Press Poll of 100 sports writers, published in </a:t>
            </a:r>
            <a:r>
              <a:rPr lang="en-US" sz="4324" i="1" dirty="0" smtClean="0"/>
              <a:t>ESPN: The Magazine</a:t>
            </a:r>
            <a:endParaRPr lang="en-US" sz="4324" dirty="0" smtClean="0"/>
          </a:p>
          <a:p>
            <a:r>
              <a:rPr lang="en-US" sz="4324" b="1" dirty="0" smtClean="0"/>
              <a:t>Source 5: </a:t>
            </a:r>
            <a:r>
              <a:rPr lang="en-US" sz="4324" dirty="0" smtClean="0"/>
              <a:t>Mr. Phil Jackson, nine-time NBA championship coach, personal diary entry</a:t>
            </a:r>
          </a:p>
          <a:p>
            <a:r>
              <a:rPr lang="en-US" sz="4324" b="1" dirty="0" smtClean="0"/>
              <a:t>Source 6: </a:t>
            </a:r>
            <a:r>
              <a:rPr lang="en-US" sz="4324" dirty="0" smtClean="0"/>
              <a:t>President Barack Obama, White House ceremony honoring Daniel's high school team as California State Champions</a:t>
            </a:r>
          </a:p>
          <a:p>
            <a:r>
              <a:rPr lang="en-US" sz="4324" b="1" dirty="0" smtClean="0"/>
              <a:t>Source 7: </a:t>
            </a:r>
            <a:r>
              <a:rPr lang="en-US" sz="4324" dirty="0" smtClean="0"/>
              <a:t>Nike spokesperson, press statement announcing Daniel's $100 million endorsement deal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POV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“It is not surprising that Source X would make this statement because . . .” </a:t>
            </a:r>
          </a:p>
          <a:p>
            <a:pPr lvl="0"/>
            <a:r>
              <a:rPr lang="en-US" dirty="0"/>
              <a:t>“This document is fairly reliable because . . .” </a:t>
            </a:r>
          </a:p>
          <a:p>
            <a:pPr lvl="0"/>
            <a:r>
              <a:rPr lang="en-US" dirty="0"/>
              <a:t>“The author of this document may be biased because . . .”</a:t>
            </a:r>
          </a:p>
          <a:p>
            <a:r>
              <a:rPr lang="en-US" dirty="0"/>
              <a:t>“Because Document 5 is a diary entry, the author is most likely not seeking to gain publicity or influence opinions.”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250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33706"/>
            <a:ext cx="9144000" cy="1894316"/>
          </a:xfrm>
        </p:spPr>
        <p:txBody>
          <a:bodyPr>
            <a:noAutofit/>
          </a:bodyPr>
          <a:lstStyle/>
          <a:p>
            <a:r>
              <a:rPr lang="en-US" sz="5400" dirty="0" smtClean="0"/>
              <a:t>1. Establishing a U.S. presence in the Philippines will open </a:t>
            </a:r>
            <a:r>
              <a:rPr lang="en-US" sz="6600" b="1" dirty="0" smtClean="0"/>
              <a:t>new commercial opportunities</a:t>
            </a:r>
            <a:r>
              <a:rPr lang="en-US" sz="5400" dirty="0" smtClean="0"/>
              <a:t> in Asia, particularly in the vast markets of China.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9743"/>
            <a:ext cx="9144000" cy="499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3880"/>
            <a:ext cx="8229600" cy="1143000"/>
          </a:xfrm>
        </p:spPr>
        <p:txBody>
          <a:bodyPr/>
          <a:lstStyle/>
          <a:p>
            <a:r>
              <a:rPr lang="en-US" dirty="0" smtClean="0"/>
              <a:t>Fancy Primary Source Quote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0783"/>
            <a:ext cx="9144000" cy="1956927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Railway World</a:t>
            </a:r>
            <a:r>
              <a:rPr lang="en-US" sz="4800" b="1" dirty="0" smtClean="0"/>
              <a:t>: “</a:t>
            </a:r>
            <a:r>
              <a:rPr lang="en-US" sz="4800" b="1" dirty="0" smtClean="0"/>
              <a:t>One way of opening a market is to conquer it.... Already our enterprising merchants are beginning to take possession of the markets which our army and navy have opened to them.”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0783"/>
            <a:ext cx="9144000" cy="1956927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Railway World</a:t>
            </a:r>
            <a:r>
              <a:rPr lang="en-US" sz="4800" b="1" dirty="0" smtClean="0"/>
              <a:t>: “</a:t>
            </a:r>
            <a:r>
              <a:rPr lang="en-US" sz="4800" b="1" dirty="0" smtClean="0"/>
              <a:t>One way of </a:t>
            </a:r>
            <a:r>
              <a:rPr lang="en-US" sz="7200" b="1" dirty="0" smtClean="0">
                <a:solidFill>
                  <a:srgbClr val="FF0000"/>
                </a:solidFill>
              </a:rPr>
              <a:t>opening a market is to conquer it</a:t>
            </a:r>
            <a:r>
              <a:rPr lang="en-US" sz="4800" b="1" dirty="0" smtClean="0"/>
              <a:t>.... Already our enterprising merchants are beginning to take possession of the markets which our army and navy have opened to them.”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469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Break it down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39631"/>
            <a:ext cx="9144000" cy="1936454"/>
          </a:xfrm>
        </p:spPr>
        <p:txBody>
          <a:bodyPr>
            <a:noAutofit/>
          </a:bodyPr>
          <a:lstStyle/>
          <a:p>
            <a:r>
              <a:rPr lang="en-US" sz="5400" dirty="0" smtClean="0"/>
              <a:t>1. Establishing overseas colonies will be a drain on our government and offer few economic or military advantages in return.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9217"/>
            <a:ext cx="9144000" cy="20553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Establishing naval bases and fueling stations in strategic locations overseas, such as Manila, will serve as an important instrument in advancing American commercial and security interests around the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658</Words>
  <Application>Microsoft Macintosh PowerPoint</Application>
  <PresentationFormat>On-screen Show (4:3)</PresentationFormat>
  <Paragraphs>38</Paragraphs>
  <Slides>19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http://ronanshonorsushistoryii.mrsronansclasses.com/Mrs._Ronans_Honors_U.S._History_II/Honors_U.S._History_II_Units/Entries/2013/1/23_Unit_Six__Imperialism.html</vt:lpstr>
      <vt:lpstr>1. Establishing a U.S. presence in the Philippines will open new commercial opportunities in Asia, particularly in the vast markets of China.</vt:lpstr>
      <vt:lpstr>Slide 3</vt:lpstr>
      <vt:lpstr>Fancy Primary Source Quote</vt:lpstr>
      <vt:lpstr>Railway World: “One way of opening a market is to conquer it.... Already our enterprising merchants are beginning to take possession of the markets which our army and navy have opened to them.”</vt:lpstr>
      <vt:lpstr>Railway World: “One way of opening a market is to conquer it.... Already our enterprising merchants are beginning to take possession of the markets which our army and navy have opened to them.”</vt:lpstr>
      <vt:lpstr>Break it down</vt:lpstr>
      <vt:lpstr>1. Establishing overseas colonies will be a drain on our government and offer few economic or military advantages in return.</vt:lpstr>
      <vt:lpstr>1. Establishing naval bases and fueling stations in strategic locations overseas, such as Manila, will serve as an important instrument in advancing American commercial and security interests around the world.</vt:lpstr>
      <vt:lpstr>Key Point #1</vt:lpstr>
      <vt:lpstr>Slide 11</vt:lpstr>
      <vt:lpstr>Slide 12</vt:lpstr>
      <vt:lpstr>Slide 13</vt:lpstr>
      <vt:lpstr>Basketball POV</vt:lpstr>
      <vt:lpstr>Statement: Daniel “Tha White boy” Jocz is the best high school basketball player in the nation. </vt:lpstr>
      <vt:lpstr>Statement: Daniel “Tha White Boy” Jocz is the best high school basketball player in the nation. </vt:lpstr>
      <vt:lpstr>Slide 17</vt:lpstr>
      <vt:lpstr>Some Useful POV Phrases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User</cp:lastModifiedBy>
  <cp:revision>10</cp:revision>
  <dcterms:created xsi:type="dcterms:W3CDTF">2013-11-01T18:22:55Z</dcterms:created>
  <dcterms:modified xsi:type="dcterms:W3CDTF">2013-11-01T23:24:56Z</dcterms:modified>
</cp:coreProperties>
</file>